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822" r:id="rId1"/>
  </p:sldMasterIdLst>
  <p:sldIdLst>
    <p:sldId id="256" r:id="rId2"/>
    <p:sldId id="257" r:id="rId3"/>
    <p:sldId id="258" r:id="rId4"/>
    <p:sldId id="262" r:id="rId5"/>
    <p:sldId id="266" r:id="rId6"/>
    <p:sldId id="267" r:id="rId7"/>
    <p:sldId id="263" r:id="rId8"/>
    <p:sldId id="264" r:id="rId9"/>
    <p:sldId id="265" r:id="rId10"/>
    <p:sldId id="271" r:id="rId11"/>
    <p:sldId id="270" r:id="rId12"/>
    <p:sldId id="269" r:id="rId13"/>
    <p:sldId id="272" r:id="rId14"/>
    <p:sldId id="273" r:id="rId15"/>
    <p:sldId id="268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1" autoAdjust="0"/>
    <p:restoredTop sz="94783" autoAdjust="0"/>
  </p:normalViewPr>
  <p:slideViewPr>
    <p:cSldViewPr>
      <p:cViewPr>
        <p:scale>
          <a:sx n="97" d="100"/>
          <a:sy n="97" d="100"/>
        </p:scale>
        <p:origin x="-594" y="9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27F4172D-C065-4D9D-BE9C-4C789CEBF8B4}" type="datetimeFigureOut">
              <a:rPr lang="ru-RU" smtClean="0"/>
              <a:pPr>
                <a:defRPr/>
              </a:pPr>
              <a:t>25.03.2019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75982938-3527-4DE0-814C-507AFD52117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657E382-851E-43D8-8D64-7F99F64A455E}" type="datetimeFigureOut">
              <a:rPr lang="ru-RU" smtClean="0"/>
              <a:pPr>
                <a:defRPr/>
              </a:pPr>
              <a:t>25.03.2019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009E22D-80A5-45D8-A6F4-47608DA72D2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F4103711-1EAD-4245-A86B-249DBF9A1CF0}" type="datetimeFigureOut">
              <a:rPr lang="ru-RU" smtClean="0"/>
              <a:pPr>
                <a:defRPr/>
              </a:pPr>
              <a:t>25.03.2019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pPr>
              <a:defRPr/>
            </a:pPr>
            <a:fld id="{318B0440-1A42-41F5-80CA-E9F81027205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3FBDB20-CCE1-4646-AFD9-7B56F223D255}" type="datetimeFigureOut">
              <a:rPr lang="ru-RU" smtClean="0"/>
              <a:pPr>
                <a:defRPr/>
              </a:pPr>
              <a:t>25.03.2019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3ABB1E5-C185-4AB2-8473-056B4BFD5D7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CEBAF1E-D78B-4372-98D8-A9937FCFFB7F}" type="datetimeFigureOut">
              <a:rPr lang="ru-RU" smtClean="0"/>
              <a:pPr>
                <a:defRPr/>
              </a:pPr>
              <a:t>25.03.2019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2C94C07-8AFB-4A75-A57D-9848197DF19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EAA9770-CE6A-47CA-A0B1-F9A0E886D44E}" type="datetimeFigureOut">
              <a:rPr lang="ru-RU" smtClean="0"/>
              <a:pPr>
                <a:defRPr/>
              </a:pPr>
              <a:t>25.03.2019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F6C8BA4-3A46-4C31-B093-D8E0D59B8D6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671342D4-DDF4-4B86-BEDA-5784C4D45088}" type="datetimeFigureOut">
              <a:rPr lang="ru-RU" smtClean="0"/>
              <a:pPr>
                <a:defRPr/>
              </a:pPr>
              <a:t>25.03.2019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33F771C-30D8-46A3-8CFA-D680DBB7592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951005A-54D9-4441-A13A-931253161B8A}" type="datetimeFigureOut">
              <a:rPr lang="ru-RU" smtClean="0"/>
              <a:pPr>
                <a:defRPr/>
              </a:pPr>
              <a:t>25.03.2019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58958FD-0D73-4B19-8869-885B384BE0D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F0B635F-F5C1-4278-83C2-2675E9D16148}" type="datetimeFigureOut">
              <a:rPr lang="ru-RU" smtClean="0"/>
              <a:pPr>
                <a:defRPr/>
              </a:pPr>
              <a:t>25.03.2019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63F01A8-5A1F-4126-8282-3683C7B4F8F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CA5ACA5-5915-48EB-9D4E-0542A9F78AFD}" type="datetimeFigureOut">
              <a:rPr lang="ru-RU" smtClean="0"/>
              <a:pPr>
                <a:defRPr/>
              </a:pPr>
              <a:t>25.03.2019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38D8FB3-9CF1-40DC-9B2D-849E2BA7D42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pPr>
              <a:defRPr/>
            </a:pPr>
            <a:fld id="{503D23FE-B9EE-4C24-9FD9-46B603CA34E6}" type="datetimeFigureOut">
              <a:rPr lang="ru-RU" smtClean="0"/>
              <a:pPr>
                <a:defRPr/>
              </a:pPr>
              <a:t>25.03.2019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1CC588FF-3203-48EA-8F75-BABAE8E55EB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C7271058-C602-4676-ADA3-5FAAEB47D14C}" type="datetimeFigureOut">
              <a:rPr lang="ru-RU" smtClean="0"/>
              <a:pPr>
                <a:defRPr/>
              </a:pPr>
              <a:t>25.03.2019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15F27FB9-6FDF-41B2-B142-43E89B1E29F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Прямоугольник 3"/>
          <p:cNvSpPr>
            <a:spLocks noChangeArrowheads="1"/>
          </p:cNvSpPr>
          <p:nvPr/>
        </p:nvSpPr>
        <p:spPr bwMode="auto">
          <a:xfrm>
            <a:off x="1476375" y="549275"/>
            <a:ext cx="6534150" cy="649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i="1" dirty="0" smtClean="0"/>
              <a:t>Основная  образовательная программа</a:t>
            </a:r>
          </a:p>
          <a:p>
            <a:pPr algn="ctr"/>
            <a:endParaRPr lang="ru-RU" sz="3200" b="1" dirty="0" smtClean="0"/>
          </a:p>
          <a:p>
            <a:pPr algn="ctr"/>
            <a:r>
              <a:rPr lang="ru-RU" sz="2400" b="1" dirty="0" smtClean="0"/>
              <a:t>МБДОУ</a:t>
            </a:r>
          </a:p>
          <a:p>
            <a:pPr algn="ctr"/>
            <a:r>
              <a:rPr lang="ru-RU" sz="2400" b="1" dirty="0" smtClean="0"/>
              <a:t>« Янгуловский детский  сад»  Балтасинского</a:t>
            </a:r>
            <a:endParaRPr lang="ru-RU" sz="2400" dirty="0" smtClean="0"/>
          </a:p>
          <a:p>
            <a:pPr algn="ctr"/>
            <a:r>
              <a:rPr lang="ru-RU" sz="2400" b="1" dirty="0" smtClean="0"/>
              <a:t>муниципального района Республики </a:t>
            </a:r>
            <a:r>
              <a:rPr lang="ru-RU" sz="2400" b="1" dirty="0" smtClean="0"/>
              <a:t>Татарстан</a:t>
            </a:r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r>
              <a:rPr lang="ru-RU" sz="1600" b="1" dirty="0" smtClean="0"/>
              <a:t>2018год</a:t>
            </a:r>
            <a:endParaRPr lang="ru-RU" sz="1600" dirty="0" smtClean="0"/>
          </a:p>
          <a:p>
            <a:r>
              <a:rPr lang="ru-RU" sz="3200" b="1" dirty="0">
                <a:latin typeface="Franklin Gothic Book" pitchFamily="34" charset="0"/>
              </a:rPr>
              <a:t> </a:t>
            </a:r>
            <a:endParaRPr lang="ru-RU" sz="3200" dirty="0">
              <a:latin typeface="Franklin Gothic Boo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Прямоугольник 1"/>
          <p:cNvSpPr>
            <a:spLocks noChangeArrowheads="1"/>
          </p:cNvSpPr>
          <p:nvPr/>
        </p:nvSpPr>
        <p:spPr bwMode="auto">
          <a:xfrm>
            <a:off x="323851" y="612775"/>
            <a:ext cx="7820050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ru-RU" sz="1600" b="1" i="1" dirty="0">
                <a:latin typeface="Times New Roman" pitchFamily="18" charset="0"/>
              </a:rPr>
              <a:t>Основная  </a:t>
            </a:r>
            <a:r>
              <a:rPr lang="ru-RU" sz="1600" b="1" i="1" dirty="0" smtClean="0">
                <a:latin typeface="Times New Roman" pitchFamily="18" charset="0"/>
              </a:rPr>
              <a:t>образовательная </a:t>
            </a:r>
            <a:r>
              <a:rPr lang="ru-RU" sz="1600" b="1" i="1" dirty="0">
                <a:latin typeface="Times New Roman" pitchFamily="18" charset="0"/>
              </a:rPr>
              <a:t>программа муниципального </a:t>
            </a:r>
            <a:r>
              <a:rPr lang="ru-RU" sz="1600" b="1" i="1" dirty="0" smtClean="0">
                <a:latin typeface="Times New Roman" pitchFamily="18" charset="0"/>
              </a:rPr>
              <a:t>бюджетного </a:t>
            </a:r>
            <a:r>
              <a:rPr lang="ru-RU" sz="1600" b="1" i="1" dirty="0">
                <a:latin typeface="Times New Roman" pitchFamily="18" charset="0"/>
              </a:rPr>
              <a:t>дошкольного образовательного учреждения </a:t>
            </a:r>
            <a:r>
              <a:rPr lang="ru-RU" sz="1600" b="1" i="1" dirty="0" smtClean="0">
                <a:latin typeface="Times New Roman" pitchFamily="18" charset="0"/>
              </a:rPr>
              <a:t>«Янгуловский детский сад» Балтасинского муниципального района Республики Татарстан </a:t>
            </a:r>
            <a:r>
              <a:rPr lang="ru-RU" sz="1600" dirty="0" smtClean="0">
                <a:latin typeface="Times New Roman" pitchFamily="18" charset="0"/>
              </a:rPr>
              <a:t>является </a:t>
            </a:r>
            <a:r>
              <a:rPr lang="ru-RU" sz="1600" dirty="0">
                <a:latin typeface="Times New Roman" pitchFamily="18" charset="0"/>
              </a:rPr>
              <a:t>нормативно – управленческим документом, обосновывающим выбор цели, содержания, применяемых методик и технологий, форм организации </a:t>
            </a:r>
            <a:r>
              <a:rPr lang="ru-RU" sz="1600" dirty="0" err="1">
                <a:latin typeface="Times New Roman" pitchFamily="18" charset="0"/>
              </a:rPr>
              <a:t>воспитательно</a:t>
            </a:r>
            <a:r>
              <a:rPr lang="ru-RU" sz="1600" dirty="0">
                <a:latin typeface="Times New Roman" pitchFamily="18" charset="0"/>
              </a:rPr>
              <a:t> – образовательного процесса в ДОУ. Она представляет собой модель процесса воспитания и обучения детей, охватывающую все основные моменты их жизнедеятельности с учетом приоритетности видов детской деятельности в каждом возрастном периоде и обеспечивающую формирование у детей дошкольного возраста предпосылок к учебной деятельности на этапе завершения ими дошкольного образования.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Прямоугольник 2"/>
          <p:cNvSpPr>
            <a:spLocks noChangeArrowheads="1"/>
          </p:cNvSpPr>
          <p:nvPr/>
        </p:nvSpPr>
        <p:spPr bwMode="auto">
          <a:xfrm>
            <a:off x="250825" y="117475"/>
            <a:ext cx="7893075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i="1" dirty="0" smtClean="0"/>
              <a:t>Нормативно-правовая база </a:t>
            </a:r>
            <a:endParaRPr lang="ru-RU" sz="1600" dirty="0" smtClean="0"/>
          </a:p>
          <a:p>
            <a:pPr algn="ctr"/>
            <a:endParaRPr lang="ru-RU" sz="1600" dirty="0" smtClean="0"/>
          </a:p>
          <a:p>
            <a:r>
              <a:rPr lang="ru-RU" sz="1600" dirty="0" smtClean="0"/>
              <a:t>Основная образовательная программа МБДОУ «Янгуловский  детский сад »  Балтасинского муниципального района Республики Татарстан разработана в соответствии с нормативными документами РФ и РТ:</a:t>
            </a:r>
            <a:r>
              <a:rPr lang="ru-RU" sz="1600" i="1" dirty="0" smtClean="0"/>
              <a:t> </a:t>
            </a:r>
            <a:endParaRPr lang="ru-RU" sz="1600" dirty="0" smtClean="0"/>
          </a:p>
          <a:p>
            <a:r>
              <a:rPr lang="ru-RU" sz="1600" dirty="0" smtClean="0"/>
              <a:t>1. Закон РФ «Об образовании» (29 декабря 2012 года № 273 – ФЗ) </a:t>
            </a:r>
          </a:p>
          <a:p>
            <a:r>
              <a:rPr lang="ru-RU" sz="1600" dirty="0" smtClean="0"/>
              <a:t>2. Порядком организации и осуществления образовательной деятельности по общеобразовательным программам дошкольного образования, утвержденном  приказом Министерства образования и науки Российской Федерации от 30. 08. 2013 г. № 1014 </a:t>
            </a:r>
          </a:p>
          <a:p>
            <a:r>
              <a:rPr lang="ru-RU" sz="1600" dirty="0" smtClean="0"/>
              <a:t>3. Приказ Министерства образования и науки Российской Федерации (</a:t>
            </a:r>
            <a:r>
              <a:rPr lang="ru-RU" sz="1600" dirty="0" err="1" smtClean="0"/>
              <a:t>Минобрнауки</a:t>
            </a:r>
            <a:r>
              <a:rPr lang="ru-RU" sz="1600" dirty="0" smtClean="0"/>
              <a:t> России) от 17 октября 2013 г. N 1155 г. Москва  "Об утверждении федерального государственного образовательного стандарта дошкольного образования" </a:t>
            </a:r>
          </a:p>
          <a:p>
            <a:r>
              <a:rPr lang="ru-RU" sz="1600" dirty="0" smtClean="0"/>
              <a:t>4. Федеральный государственный образовательный стандарт дошкольного образования (зарегистрирован в Минюсте РФ 14 ноября 2013 г. № 30384) </a:t>
            </a:r>
          </a:p>
          <a:p>
            <a:r>
              <a:rPr lang="ru-RU" sz="1600" dirty="0" smtClean="0"/>
              <a:t>5.Постановление Главного государственного санитарного врача РФ "Об утверждении </a:t>
            </a:r>
            <a:r>
              <a:rPr lang="ru-RU" sz="1600" dirty="0" err="1" smtClean="0"/>
              <a:t>СанПин</a:t>
            </a:r>
            <a:r>
              <a:rPr lang="ru-RU" sz="1600" dirty="0" smtClean="0"/>
              <a:t> 2.4.1.3049-13 "Санитарно-эпидемиологические требования к устройству, содержанию и организации режима работы дошкольных образовательных организаций" от 15 мая 2013 года №26 ОБ </a:t>
            </a:r>
          </a:p>
          <a:p>
            <a:r>
              <a:rPr lang="ru-RU" sz="1600" dirty="0" smtClean="0"/>
              <a:t>6. Закон Республики Татарстан от 8 июля 1992 г. N 1560-XII "О государственных языках Республики Татарстан и других языках в Республике Татарстан" (с изменениями на 3 марта 2012 года)</a:t>
            </a:r>
          </a:p>
          <a:p>
            <a:r>
              <a:rPr lang="ru-RU" sz="1600" dirty="0" smtClean="0"/>
              <a:t>8. Уставом МБДОУ (19.11.2015г. утвержден Постановлением Исполнительного комитета </a:t>
            </a:r>
            <a:r>
              <a:rPr lang="ru-RU" sz="1600" dirty="0" err="1" smtClean="0"/>
              <a:t>Балтасинского</a:t>
            </a:r>
            <a:r>
              <a:rPr lang="ru-RU" sz="1600" dirty="0" smtClean="0"/>
              <a:t> муниципального района Республики Татарстан № 468).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1214422"/>
            <a:ext cx="7429552" cy="4714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i="1" dirty="0" smtClean="0"/>
              <a:t>ООП ДОУ разработана в соответствии с Федеральным законом «Об образовании в Российской Федерации», Федеральным государственным образовательным стандартом дошкольного образования, с учетом примерной основной образовательной программы дошкольного образования от 20 мая 2015года № 2\15 и с учетом примерной образовательной программы " От рождения до школы" под редакцией Н.Е. </a:t>
            </a:r>
            <a:r>
              <a:rPr lang="ru-RU" sz="1600" i="1" dirty="0" err="1" smtClean="0"/>
              <a:t>Вераксы</a:t>
            </a:r>
            <a:r>
              <a:rPr lang="ru-RU" sz="1600" i="1" dirty="0" smtClean="0"/>
              <a:t>, Т.С.Комаровой, М.А. Васильевой, с учетом Региональной Программы под редакцией </a:t>
            </a:r>
            <a:r>
              <a:rPr lang="ru-RU" sz="1600" i="1" dirty="0" err="1" smtClean="0"/>
              <a:t>Шаеховой</a:t>
            </a:r>
            <a:r>
              <a:rPr lang="ru-RU" sz="1600" i="1" dirty="0" smtClean="0"/>
              <a:t> Р.К. 2016г</a:t>
            </a:r>
          </a:p>
          <a:p>
            <a:pPr algn="ctr"/>
            <a:r>
              <a:rPr lang="ru-RU" sz="2400" b="1" dirty="0" smtClean="0"/>
              <a:t>Программа</a:t>
            </a:r>
            <a:r>
              <a:rPr lang="ru-RU" sz="2400" dirty="0" smtClean="0"/>
              <a:t> </a:t>
            </a:r>
            <a:r>
              <a:rPr lang="ru-RU" sz="2400" b="1" dirty="0" smtClean="0"/>
              <a:t>состоит</a:t>
            </a:r>
            <a:r>
              <a:rPr lang="ru-RU" sz="2400" dirty="0" smtClean="0"/>
              <a:t> </a:t>
            </a:r>
            <a:r>
              <a:rPr lang="ru-RU" sz="2400" b="1" dirty="0" smtClean="0"/>
              <a:t>из</a:t>
            </a:r>
            <a:r>
              <a:rPr lang="ru-RU" sz="2400" dirty="0" smtClean="0"/>
              <a:t> </a:t>
            </a:r>
            <a:r>
              <a:rPr lang="ru-RU" sz="2400" b="1" dirty="0" smtClean="0"/>
              <a:t>обязательной</a:t>
            </a:r>
            <a:r>
              <a:rPr lang="ru-RU" sz="2400" dirty="0" smtClean="0"/>
              <a:t> </a:t>
            </a:r>
            <a:r>
              <a:rPr lang="ru-RU" sz="2400" b="1" dirty="0" smtClean="0"/>
              <a:t>части</a:t>
            </a:r>
            <a:r>
              <a:rPr lang="ru-RU" sz="2400" dirty="0" smtClean="0"/>
              <a:t> </a:t>
            </a:r>
            <a:r>
              <a:rPr lang="ru-RU" sz="2400" b="1" dirty="0" smtClean="0"/>
              <a:t>и</a:t>
            </a:r>
            <a:r>
              <a:rPr lang="ru-RU" sz="2400" dirty="0" smtClean="0"/>
              <a:t> </a:t>
            </a:r>
            <a:r>
              <a:rPr lang="ru-RU" sz="2400" b="1" dirty="0" smtClean="0"/>
              <a:t>части,</a:t>
            </a:r>
            <a:r>
              <a:rPr lang="ru-RU" sz="2400" dirty="0" smtClean="0"/>
              <a:t> </a:t>
            </a:r>
            <a:r>
              <a:rPr lang="ru-RU" sz="2400" b="1" dirty="0" smtClean="0"/>
              <a:t>формируемой</a:t>
            </a:r>
            <a:r>
              <a:rPr lang="ru-RU" sz="2400" dirty="0" smtClean="0"/>
              <a:t> </a:t>
            </a:r>
            <a:r>
              <a:rPr lang="ru-RU" sz="2400" b="1" dirty="0" smtClean="0"/>
              <a:t>участниками</a:t>
            </a:r>
            <a:r>
              <a:rPr lang="ru-RU" sz="2400" dirty="0" smtClean="0"/>
              <a:t> </a:t>
            </a:r>
            <a:r>
              <a:rPr lang="ru-RU" sz="2400" b="1" dirty="0" smtClean="0"/>
              <a:t>образовательных</a:t>
            </a:r>
            <a:r>
              <a:rPr lang="ru-RU" sz="2400" dirty="0" smtClean="0"/>
              <a:t> </a:t>
            </a:r>
            <a:r>
              <a:rPr lang="ru-RU" sz="2400" b="1" dirty="0" smtClean="0"/>
              <a:t>отношений</a:t>
            </a:r>
            <a:r>
              <a:rPr lang="ru-RU" sz="2400" dirty="0" smtClean="0"/>
              <a:t> </a:t>
            </a:r>
            <a:r>
              <a:rPr lang="ru-RU" sz="2400" b="1" dirty="0" smtClean="0"/>
              <a:t>(вариативная</a:t>
            </a:r>
            <a:r>
              <a:rPr lang="ru-RU" sz="2400" dirty="0" smtClean="0"/>
              <a:t> </a:t>
            </a:r>
            <a:r>
              <a:rPr lang="ru-RU" sz="2400" b="1" dirty="0" smtClean="0"/>
              <a:t>часть).</a:t>
            </a:r>
            <a:r>
              <a:rPr lang="ru-RU" sz="2400" dirty="0" smtClean="0"/>
              <a:t> </a:t>
            </a:r>
            <a:r>
              <a:rPr lang="ru-RU" sz="2400" b="1" dirty="0" smtClean="0"/>
              <a:t>Объем</a:t>
            </a:r>
            <a:r>
              <a:rPr lang="ru-RU" sz="2400" dirty="0" smtClean="0"/>
              <a:t> </a:t>
            </a:r>
            <a:r>
              <a:rPr lang="ru-RU" sz="2400" b="1" dirty="0" smtClean="0"/>
              <a:t>обязательной</a:t>
            </a:r>
            <a:r>
              <a:rPr lang="ru-RU" sz="2400" dirty="0" smtClean="0"/>
              <a:t> </a:t>
            </a:r>
            <a:r>
              <a:rPr lang="ru-RU" sz="2400" b="1" dirty="0" smtClean="0"/>
              <a:t>части</a:t>
            </a:r>
            <a:r>
              <a:rPr lang="ru-RU" sz="2400" dirty="0" smtClean="0"/>
              <a:t> </a:t>
            </a:r>
            <a:r>
              <a:rPr lang="ru-RU" sz="2400" b="1" dirty="0" smtClean="0"/>
              <a:t>Программы</a:t>
            </a:r>
            <a:r>
              <a:rPr lang="ru-RU" sz="2400" dirty="0" smtClean="0"/>
              <a:t> </a:t>
            </a:r>
            <a:r>
              <a:rPr lang="ru-RU" sz="2400" b="1" dirty="0" smtClean="0"/>
              <a:t>составляет</a:t>
            </a:r>
            <a:r>
              <a:rPr lang="ru-RU" sz="2400" dirty="0" smtClean="0"/>
              <a:t> </a:t>
            </a:r>
            <a:r>
              <a:rPr lang="ru-RU" sz="2400" b="1" dirty="0" smtClean="0"/>
              <a:t>60%</a:t>
            </a:r>
            <a:r>
              <a:rPr lang="ru-RU" sz="2400" dirty="0" smtClean="0"/>
              <a:t> </a:t>
            </a:r>
            <a:r>
              <a:rPr lang="ru-RU" sz="2400" b="1" dirty="0" smtClean="0"/>
              <a:t>от</a:t>
            </a:r>
            <a:r>
              <a:rPr lang="ru-RU" sz="2400" dirty="0" smtClean="0"/>
              <a:t> </a:t>
            </a:r>
            <a:r>
              <a:rPr lang="ru-RU" sz="2400" b="1" dirty="0" smtClean="0"/>
              <a:t>ее</a:t>
            </a:r>
            <a:r>
              <a:rPr lang="ru-RU" sz="2400" dirty="0" smtClean="0"/>
              <a:t> </a:t>
            </a:r>
            <a:r>
              <a:rPr lang="ru-RU" sz="2400" b="1" dirty="0" smtClean="0"/>
              <a:t>общего</a:t>
            </a:r>
            <a:r>
              <a:rPr lang="ru-RU" sz="2400" dirty="0" smtClean="0"/>
              <a:t> </a:t>
            </a:r>
            <a:r>
              <a:rPr lang="ru-RU" sz="2400" b="1" dirty="0" smtClean="0"/>
              <a:t>объема;</a:t>
            </a:r>
          </a:p>
          <a:p>
            <a:pPr algn="ctr"/>
            <a:r>
              <a:rPr lang="ru-RU" sz="2400" dirty="0" smtClean="0"/>
              <a:t> </a:t>
            </a:r>
            <a:r>
              <a:rPr lang="ru-RU" sz="2400" b="1" dirty="0" smtClean="0"/>
              <a:t>часть,</a:t>
            </a:r>
            <a:r>
              <a:rPr lang="ru-RU" sz="2400" dirty="0" smtClean="0"/>
              <a:t> </a:t>
            </a:r>
            <a:r>
              <a:rPr lang="ru-RU" sz="2400" b="1" dirty="0" smtClean="0"/>
              <a:t>формируемая</a:t>
            </a:r>
            <a:r>
              <a:rPr lang="ru-RU" sz="2400" dirty="0" smtClean="0"/>
              <a:t> </a:t>
            </a:r>
            <a:r>
              <a:rPr lang="ru-RU" sz="2400" b="1" dirty="0" smtClean="0"/>
              <a:t>участниками</a:t>
            </a:r>
            <a:r>
              <a:rPr lang="ru-RU" sz="2400" dirty="0" smtClean="0"/>
              <a:t> </a:t>
            </a:r>
            <a:r>
              <a:rPr lang="ru-RU" sz="2400" b="1" dirty="0" smtClean="0"/>
              <a:t>образовательных</a:t>
            </a:r>
            <a:r>
              <a:rPr lang="ru-RU" sz="2400" dirty="0" smtClean="0"/>
              <a:t> </a:t>
            </a:r>
            <a:r>
              <a:rPr lang="ru-RU" sz="2400" b="1" dirty="0" smtClean="0"/>
              <a:t>отношений</a:t>
            </a:r>
            <a:r>
              <a:rPr lang="ru-RU" sz="2400" dirty="0" smtClean="0"/>
              <a:t> </a:t>
            </a:r>
            <a:r>
              <a:rPr lang="ru-RU" sz="2400" b="1" dirty="0" smtClean="0"/>
              <a:t>-</a:t>
            </a:r>
            <a:r>
              <a:rPr lang="ru-RU" sz="2400" dirty="0" smtClean="0"/>
              <a:t> </a:t>
            </a:r>
            <a:r>
              <a:rPr lang="ru-RU" sz="2400" b="1" dirty="0" smtClean="0"/>
              <a:t>40%.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28860" y="1071546"/>
            <a:ext cx="5000660" cy="14287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Образовательная программа ДОО включает три основных раздела: </a:t>
            </a:r>
            <a:endParaRPr lang="ru-RU" dirty="0"/>
          </a:p>
        </p:txBody>
      </p:sp>
      <p:sp>
        <p:nvSpPr>
          <p:cNvPr id="3" name="Овал 2"/>
          <p:cNvSpPr/>
          <p:nvPr/>
        </p:nvSpPr>
        <p:spPr>
          <a:xfrm>
            <a:off x="1000100" y="3071810"/>
            <a:ext cx="3143272" cy="12858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ЦЕЛЕВОЙ</a:t>
            </a:r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5000628" y="3000372"/>
            <a:ext cx="3071834" cy="12858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2786050" y="4857760"/>
            <a:ext cx="3929090" cy="1143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ОРГАНИЗАЦИОННЫЙ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429256" y="3286124"/>
            <a:ext cx="2357454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ru-RU" dirty="0" smtClean="0"/>
          </a:p>
          <a:p>
            <a:r>
              <a:rPr lang="ru-RU" dirty="0" smtClean="0"/>
              <a:t>СОДЕРЖАТЕЛЬНЫЙ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524000" y="1214423"/>
          <a:ext cx="6096000" cy="1335170"/>
        </p:xfrm>
        <a:graphic>
          <a:graphicData uri="http://schemas.openxmlformats.org/drawingml/2006/table">
            <a:tbl>
              <a:tblPr/>
              <a:tblGrid>
                <a:gridCol w="6096000"/>
              </a:tblGrid>
              <a:tr h="285751">
                <a:tc>
                  <a:txBody>
                    <a:bodyPr/>
                    <a:lstStyle/>
                    <a:p>
                      <a:pPr indent="17970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NewtonCSanPin"/>
                        </a:rPr>
                        <a:t>ПОЯСНИТЕЛЬНАЯ ЗАПИСКА</a:t>
                      </a:r>
                      <a:endParaRPr lang="ru-RU" sz="1000" dirty="0">
                        <a:solidFill>
                          <a:srgbClr val="000000"/>
                        </a:solidFill>
                        <a:latin typeface="NewtonCSanPin"/>
                        <a:ea typeface="Times New Roman"/>
                        <a:cs typeface="NewtonCSanPin"/>
                      </a:endParaRPr>
                    </a:p>
                  </a:txBody>
                  <a:tcPr marL="63623" marR="63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110">
                <a:tc>
                  <a:txBody>
                    <a:bodyPr/>
                    <a:lstStyle/>
                    <a:p>
                      <a:pPr indent="17970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NewtonCSanPin"/>
                        </a:rPr>
                        <a:t>ЦЕЛЬ и ЗАДАЧИ программы</a:t>
                      </a:r>
                      <a:endParaRPr lang="ru-RU" sz="1000" dirty="0">
                        <a:solidFill>
                          <a:srgbClr val="000000"/>
                        </a:solidFill>
                        <a:latin typeface="NewtonCSanPin"/>
                        <a:ea typeface="Times New Roman"/>
                        <a:cs typeface="NewtonCSanPin"/>
                      </a:endParaRPr>
                    </a:p>
                  </a:txBody>
                  <a:tcPr marL="63623" marR="63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110">
                <a:tc>
                  <a:txBody>
                    <a:bodyPr/>
                    <a:lstStyle/>
                    <a:p>
                      <a:pPr indent="17970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NewtonCSanPin"/>
                        </a:rPr>
                        <a:t>ПРИНЦИПЫ в соответствии с ФГОС дошкольного образования</a:t>
                      </a:r>
                      <a:endParaRPr lang="ru-RU" sz="1000" dirty="0">
                        <a:solidFill>
                          <a:srgbClr val="000000"/>
                        </a:solidFill>
                        <a:latin typeface="NewtonCSanPin"/>
                        <a:ea typeface="Times New Roman"/>
                        <a:cs typeface="NewtonCSanPin"/>
                      </a:endParaRPr>
                    </a:p>
                  </a:txBody>
                  <a:tcPr marL="63623" marR="63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110">
                <a:tc>
                  <a:txBody>
                    <a:bodyPr/>
                    <a:lstStyle/>
                    <a:p>
                      <a:pPr indent="17970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NewtonCSanPin"/>
                        </a:rPr>
                        <a:t>ВОЗРАСТНЫЕ ХАРАКТЕРИСТИКИ КОНТИНГЕНТА ДЕТЕЙ раннего и дошкольного возраста</a:t>
                      </a:r>
                      <a:endParaRPr lang="ru-RU" sz="1000" dirty="0">
                        <a:solidFill>
                          <a:srgbClr val="000000"/>
                        </a:solidFill>
                        <a:latin typeface="NewtonCSanPin"/>
                        <a:ea typeface="Times New Roman"/>
                        <a:cs typeface="NewtonCSanPin"/>
                      </a:endParaRPr>
                    </a:p>
                  </a:txBody>
                  <a:tcPr marL="63623" marR="63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2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ПЛАНИРУЕМЫЕ РЕЗУЛЬТАТЫ ОСВОЕНИЯ ПРОГРАММНОГО МАТЕРИАЛА</a:t>
                      </a:r>
                    </a:p>
                  </a:txBody>
                  <a:tcPr marL="63623" marR="63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785918" y="785794"/>
            <a:ext cx="5786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Целевой раздел: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42976" y="3357562"/>
            <a:ext cx="7000924" cy="22145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Основная  образовательная программа </a:t>
            </a:r>
            <a:r>
              <a:rPr lang="ru-RU" b="1" dirty="0" smtClean="0"/>
              <a:t>(далее ООП)</a:t>
            </a:r>
            <a:r>
              <a:rPr lang="ru-RU" dirty="0" smtClean="0"/>
              <a:t>  МБДОУ «Янгуловский  детский сад» </a:t>
            </a:r>
            <a:r>
              <a:rPr lang="ru-RU" b="1" dirty="0" smtClean="0"/>
              <a:t>(далее ОУ</a:t>
            </a:r>
            <a:r>
              <a:rPr lang="ru-RU" dirty="0" smtClean="0"/>
              <a:t>) определяет содержание и </a:t>
            </a:r>
            <a:r>
              <a:rPr lang="ru-RU" b="1" dirty="0" smtClean="0"/>
              <a:t>описание модели образовательного процесса</a:t>
            </a:r>
            <a:r>
              <a:rPr lang="ru-RU" dirty="0" smtClean="0"/>
              <a:t>, т. е. педагогической составляющей деятельности дошкольного образовательного учреждения. Основная её задача заключается в том, чтобы зафиксировать режим стабильного функционирования. 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357290" y="0"/>
            <a:ext cx="6000792" cy="406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ЦЕЛЬ: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Развитие личности детей дошкольного возраста в различных видах общения и деятельности с учётом их возрастных, индивидуальных, психологических и физиологических особенностей.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928670"/>
            <a:ext cx="750099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hangingPunct="0"/>
            <a:r>
              <a:rPr lang="ru-RU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Задачи:</a:t>
            </a:r>
            <a:r>
              <a:rPr lang="ru-RU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                                                                                                                                          </a:t>
            </a: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1.Охрана и укрепление физического и психического здоровья детей, в том числе их эмоционального благополучия.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algn="just" eaLnBrk="0" hangingPunct="0"/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2.Обеспечение равных возможностей полноценного развития каждого ребёнка в период дошкольного детства независимо от места проживания, пола, нации, языка, социального статуса, психофизиологических особенностей (в том числе ограниченных возможностей здоровья).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algn="just" eaLnBrk="0" hangingPunct="0"/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3.Обеспечение преемственности целей, задач и содержания основных образовательных программ дошкольного и начального общего образования.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algn="just" eaLnBrk="0" hangingPunct="0"/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4.Создание благоприятных условий развития детей в соответствии с их возрастными и индивидуальными особенностями и склонностями развития способностей и творческого потенциала каждого ребёнка как субъекта отношений с самим собой, другими детьми, взрослыми и миром</a:t>
            </a:r>
            <a:r>
              <a:rPr lang="ru-RU" sz="1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285852" y="857232"/>
            <a:ext cx="7000924" cy="10001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/>
                <a:ea typeface="Times New Roman"/>
                <a:cs typeface="Times New Roman"/>
              </a:rPr>
              <a:t>СОДЕРЖАТЕЛЬНЫЙ РАЗДЕЛ ПРОГРАММЫ</a:t>
            </a:r>
            <a:endParaRPr lang="ru-RU" dirty="0" smtClean="0">
              <a:latin typeface="Times New Roman"/>
              <a:ea typeface="Times New Roman"/>
              <a:cs typeface="Times New Roman"/>
            </a:endParaRPr>
          </a:p>
          <a:p>
            <a:pPr algn="ctr"/>
            <a:r>
              <a:rPr lang="ru-RU" dirty="0" smtClean="0"/>
              <a:t>Образовательные области, обеспечивающие разностороннее развитие детей по ФГОС ДО: 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1000100" y="2071678"/>
            <a:ext cx="3000396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Физическое развитие</a:t>
            </a:r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5072066" y="2071678"/>
            <a:ext cx="3000396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Социально коммуникативное развитие</a:t>
            </a:r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928662" y="3643314"/>
            <a:ext cx="2857520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Познавательное развитие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2643174" y="5286388"/>
            <a:ext cx="3643338" cy="1143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Художественно-эстетическое развитие </a:t>
            </a: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5286380" y="3786190"/>
            <a:ext cx="2857520" cy="12858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Речевое развитие</a:t>
            </a:r>
            <a:endParaRPr lang="ru-RU" dirty="0"/>
          </a:p>
        </p:txBody>
      </p:sp>
      <p:cxnSp>
        <p:nvCxnSpPr>
          <p:cNvPr id="10" name="Прямая со стрелкой 9"/>
          <p:cNvCxnSpPr>
            <a:stCxn id="6" idx="0"/>
          </p:cNvCxnSpPr>
          <p:nvPr/>
        </p:nvCxnSpPr>
        <p:spPr>
          <a:xfrm rot="5400000" flipH="1" flipV="1">
            <a:off x="2250265" y="3536157"/>
            <a:ext cx="214314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4000496" y="2857496"/>
            <a:ext cx="1214446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stCxn id="5" idx="4"/>
          </p:cNvCxnSpPr>
          <p:nvPr/>
        </p:nvCxnSpPr>
        <p:spPr>
          <a:xfrm rot="5400000">
            <a:off x="6429388" y="3643314"/>
            <a:ext cx="285752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16200000" flipH="1">
            <a:off x="2964645" y="5036355"/>
            <a:ext cx="357190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rot="5400000" flipH="1" flipV="1">
            <a:off x="6000760" y="5143512"/>
            <a:ext cx="500066" cy="35719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0"/>
            <a:ext cx="8143900" cy="6286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l"/>
                <a:tab pos="5851525" algn="l"/>
              </a:tabLs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l"/>
                <a:tab pos="5851525" algn="l"/>
              </a:tabLst>
            </a:pPr>
            <a:endParaRPr lang="ru-RU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l"/>
                <a:tab pos="5851525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ОБРАЗОВАТЕЛЬНАЯ ОБЛАСТЬ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l"/>
                <a:tab pos="5851525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«Физическое развитие»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l"/>
                <a:tab pos="5851525" algn="l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Цель: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гармоничное физическое развитие детей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l"/>
                <a:tab pos="5851525" algn="l"/>
              </a:tabLst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Задачи физического развития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соответствии с ФГОС дошкольного образования</a:t>
            </a:r>
            <a:r>
              <a:rPr lang="ru-RU" sz="1600" b="1" dirty="0" smtClean="0"/>
              <a:t> и в соответствии с региональным компонентом</a:t>
            </a:r>
            <a:endParaRPr lang="ru-RU" sz="1600" dirty="0" smtClean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l"/>
                <a:tab pos="5851525" algn="l"/>
              </a:tabLst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581650" algn="l"/>
                <a:tab pos="585152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Приобретение опыта в следующих видах деятельности детей: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l"/>
                <a:tab pos="585152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-двигательной, направленной на развитие  координации и гибкости;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l"/>
                <a:tab pos="585152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-способствующих правильному формированию опорно-двигательной системы организма, развитию равновесия, координации движения, крупной и мелкой моторики обеих рук;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l"/>
                <a:tab pos="585152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-связанных с правильным, не наносящем ущерба организму, выполнением основных движений (ходьба, мягкие прыжки, повороты в обе стороны).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581650" algn="l"/>
                <a:tab pos="585152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Формирование начальных представлений о некоторых видах спорта, овладение подвижными играми с правилами.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581650" algn="l"/>
                <a:tab pos="585152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Становление целенаправленности и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саморегуляции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в двигательной сфере.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581650" algn="l"/>
                <a:tab pos="585152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Становление ценностей здорового образа жизни, овладение его элементарными нормами и правилами (в питании, двигательном режиме, закаливании, при формировании полезных привычек и др.).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l"/>
                <a:tab pos="5851525" algn="l"/>
              </a:tabLst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457200"/>
            <a:ext cx="3017838" cy="7938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428596" y="0"/>
            <a:ext cx="7715304" cy="6678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l"/>
                <a:tab pos="5851525" algn="l"/>
              </a:tabLst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l"/>
                <a:tab pos="5851525" algn="l"/>
              </a:tabLst>
            </a:pPr>
            <a:endParaRPr lang="ru-RU" sz="16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l"/>
                <a:tab pos="5851525" algn="l"/>
              </a:tabLst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l"/>
                <a:tab pos="5851525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ОБРАЗОВАТЕЛЬНАЯ ОБЛАСТЬ     «Социально – коммуникативное развитие»</a:t>
            </a:r>
            <a:endParaRPr lang="ru-RU" b="1" baseline="30000" dirty="0" smtClean="0"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l"/>
                <a:tab pos="5851525" algn="l"/>
              </a:tabLst>
            </a:pPr>
            <a:r>
              <a:rPr kumimoji="0" lang="ru-RU" sz="1400" b="1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ЦЕЛЬ: </a:t>
            </a:r>
            <a:r>
              <a:rPr kumimoji="0" lang="ru-RU" sz="1400" b="0" i="1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позитивная социализация детей дошкольного возраста, приобщение детей к </a:t>
            </a:r>
            <a:r>
              <a:rPr kumimoji="0" lang="ru-RU" sz="1400" b="0" i="1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социокультурным</a:t>
            </a:r>
            <a:r>
              <a:rPr kumimoji="0" lang="ru-RU" sz="1400" b="0" i="1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нормам, традициям семьи, общества и государства.</a:t>
            </a:r>
            <a:endParaRPr kumimoji="0" lang="ru-RU" sz="14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l"/>
                <a:tab pos="5851525" algn="l"/>
              </a:tabLst>
            </a:pPr>
            <a:r>
              <a:rPr kumimoji="0" lang="ru-RU" sz="1400" b="1" i="1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</a:t>
            </a:r>
            <a:r>
              <a:rPr kumimoji="0" lang="ru-RU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Задачи социально – коммуникативного развития</a:t>
            </a:r>
            <a:endParaRPr kumimoji="0" lang="ru-RU" sz="14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hangingPunct="0">
              <a:tabLst>
                <a:tab pos="5581650" algn="l"/>
                <a:tab pos="5851525" algn="l"/>
              </a:tabLst>
            </a:pPr>
            <a:r>
              <a:rPr kumimoji="0" lang="ru-RU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соответствии с ФГОС дошкольного образования</a:t>
            </a:r>
            <a:r>
              <a:rPr lang="ru-RU" sz="1400" b="1" dirty="0" smtClean="0" bmk="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в соответствии ЭРС и УМК</a:t>
            </a:r>
            <a:endParaRPr kumimoji="0" lang="ru-RU" sz="14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581650" algn="l"/>
                <a:tab pos="5851525" algn="l"/>
              </a:tabLst>
            </a:pPr>
            <a:r>
              <a:rPr kumimoji="0" lang="ru-RU" sz="14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Усвоение норм и ценностей, принятых в обществе, включая моральные и нравственные цен­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ности.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581650" algn="l"/>
                <a:tab pos="58515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Развитие общения и взаимодействия ребенка со взрослыми и сверс­тниками.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581650" algn="l"/>
                <a:tab pos="58515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Становление самостоятельности, целенаправленности и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саморе­гуляции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собственных действий.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581650" algn="l"/>
                <a:tab pos="58515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Развитие социального и эмоционального интеллекта, эмоциональной отзывчивости, сопереживания.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581650" algn="l"/>
                <a:tab pos="58515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Формирование готовности к совместной деятельности со сверстниками.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581650" algn="l"/>
                <a:tab pos="58515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Формирование уважительного отношения и чувства принадлежности к своей семье и к со­обществу детей и взрослых.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581650" algn="l"/>
                <a:tab pos="58515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Формирование позитивных ус­тановок к различным видам труда и творчества.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581650" algn="l"/>
                <a:tab pos="58515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Формирование основ безо­пасного поведения в быту, социуме, природе.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l"/>
                <a:tab pos="5851525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Основные направления реализации социально – коммуникативного развития детей дошкольного возраста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l"/>
                <a:tab pos="58515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1) Развитие игровой деятельности детей с целью освоения различных социальных ролей.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l"/>
                <a:tab pos="58515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2) Формирование основ безопасного поведения в быту, социуме, природе.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l"/>
                <a:tab pos="58515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3) Трудовое воспитание.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l"/>
                <a:tab pos="58515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4) Патриотическое воспитание детей дошкольного возраста.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l"/>
                <a:tab pos="5851525" algn="l"/>
              </a:tabLst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457200"/>
            <a:ext cx="3017838" cy="7938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0" y="465138"/>
            <a:ext cx="28084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  <a:hlinkClick r:id=""/>
              </a:rPr>
              <a:t>[</a:t>
            </a:r>
            <a:r>
              <a:rPr kumimoji="0" lang="ru-RU" sz="1000" b="0" i="0" u="none" strike="noStrike" cap="none" normalizeH="0" baseline="3000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  <a:hlinkClick r:id=""/>
              </a:rPr>
              <a:t>1]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428596" y="285728"/>
            <a:ext cx="7715304" cy="7201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tabLst>
                <a:tab pos="5581650" algn="l"/>
                <a:tab pos="5851525" algn="l"/>
              </a:tabLst>
            </a:pPr>
            <a:endParaRPr lang="ru-RU" dirty="0" smtClean="0"/>
          </a:p>
          <a:p>
            <a:pPr lvl="0" algn="ctr">
              <a:tabLst>
                <a:tab pos="5581650" algn="l"/>
                <a:tab pos="5851525" algn="l"/>
              </a:tabLst>
            </a:pPr>
            <a:r>
              <a:rPr lang="ru-RU" b="1" dirty="0" smtClean="0"/>
              <a:t>ОБРАЗОВАТЕЛЬНАЯ ОБЛАСТЬ «РЕЧЕВОЕ РАЗВИТИЕ</a:t>
            </a:r>
            <a:r>
              <a:rPr lang="ru-RU" dirty="0" smtClean="0"/>
              <a:t>»</a:t>
            </a:r>
            <a:r>
              <a:rPr lang="ru-RU" sz="1200" dirty="0" smtClean="0"/>
              <a:t>:</a:t>
            </a:r>
          </a:p>
          <a:p>
            <a:pPr lvl="0">
              <a:tabLst>
                <a:tab pos="5581650" algn="l"/>
                <a:tab pos="5851525" algn="l"/>
              </a:tabLst>
            </a:pPr>
            <a:r>
              <a:rPr lang="ru-RU" sz="1200" dirty="0" smtClean="0"/>
              <a:t>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Цель: 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формирование устной речи и навыков речевого общения с окружающими на     основе овладения литературным языком своего народа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hangingPunct="0">
              <a:tabLst>
                <a:tab pos="5581650" algn="l"/>
                <a:tab pos="5851525" algn="l"/>
              </a:tabLst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Задачи речевого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развитияв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соответствии с ФГОС дошкольного образования</a:t>
            </a:r>
            <a:r>
              <a:rPr lang="ru-RU" sz="1400" b="1" dirty="0" smtClean="0" bmk="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в соответствии ЭРС и УМК </a:t>
            </a:r>
          </a:p>
          <a:p>
            <a:pPr lvl="0" eaLnBrk="0" hangingPunct="0">
              <a:tabLst>
                <a:tab pos="5581650" algn="l"/>
                <a:tab pos="58515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Речевое развитие включает владение речью как средством общения и культуры.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581650" algn="l"/>
                <a:tab pos="58515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Обогащение активного словаря.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581650" algn="l"/>
                <a:tab pos="58515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Развитие связной, грамматичес­ки правильной диалогической и монологической речи.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581650" algn="l"/>
                <a:tab pos="58515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Развитие речевого творчества.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581650" algn="l"/>
                <a:tab pos="58515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Развитие звуковой и интонационной культуры речи, фонемати­ческого слуха.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581650" algn="l"/>
                <a:tab pos="58515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Знакомство с книжной культурой, детской литературой, по­нимание на слух текстов различных жанров детской литературы.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581650" algn="l"/>
                <a:tab pos="58515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Формиро­вание звуковой аналитико-синтетической активности как предпосылки обучения грамоте.</a:t>
            </a:r>
          </a:p>
          <a:p>
            <a:r>
              <a:rPr lang="ru-RU" sz="1400" b="1" dirty="0" smtClean="0"/>
              <a:t>Основные направления работы по речевому развитию</a:t>
            </a:r>
            <a:endParaRPr lang="ru-RU" sz="1400" dirty="0" smtClean="0"/>
          </a:p>
          <a:p>
            <a:r>
              <a:rPr lang="ru-RU" sz="1400" dirty="0" smtClean="0"/>
              <a:t>     1.</a:t>
            </a:r>
            <a:r>
              <a:rPr lang="ru-RU" sz="1400" b="1" dirty="0" smtClean="0"/>
              <a:t>Развитие словаря:</a:t>
            </a:r>
            <a:r>
              <a:rPr lang="ru-RU" sz="1400" dirty="0" smtClean="0"/>
              <a:t> освоение значений слов и их уместное употребление  в соответствии с контекстом высказывания, с ситуацией, в которой происходит   общение.</a:t>
            </a:r>
          </a:p>
          <a:p>
            <a:r>
              <a:rPr lang="ru-RU" sz="1400" dirty="0" smtClean="0"/>
              <a:t>      2.</a:t>
            </a:r>
            <a:r>
              <a:rPr lang="ru-RU" sz="1400" b="1" dirty="0" smtClean="0"/>
              <a:t>Воспитание звуковой культуры речи</a:t>
            </a:r>
            <a:r>
              <a:rPr lang="ru-RU" sz="1400" dirty="0" smtClean="0"/>
              <a:t> – развитие восприятие звуков речи и  произношения.</a:t>
            </a:r>
          </a:p>
          <a:p>
            <a:r>
              <a:rPr lang="ru-RU" sz="1400" dirty="0" smtClean="0"/>
              <a:t>      3. </a:t>
            </a:r>
            <a:r>
              <a:rPr lang="ru-RU" sz="1400" b="1" dirty="0" smtClean="0"/>
              <a:t>Формирование грамматического строя речи</a:t>
            </a:r>
            <a:r>
              <a:rPr lang="ru-RU" sz="1400" dirty="0" smtClean="0"/>
              <a:t>: </a:t>
            </a:r>
          </a:p>
          <a:p>
            <a:r>
              <a:rPr lang="ru-RU" sz="1400" dirty="0" smtClean="0"/>
              <a:t>        - морфология (изменение слов по родам, числам, падежам);</a:t>
            </a:r>
          </a:p>
          <a:p>
            <a:r>
              <a:rPr lang="ru-RU" sz="1400" dirty="0" smtClean="0"/>
              <a:t>        - синтаксис (освоение различных типов словосочетаний и предложений);</a:t>
            </a:r>
          </a:p>
          <a:p>
            <a:r>
              <a:rPr lang="ru-RU" sz="1400" dirty="0" smtClean="0"/>
              <a:t>       - словообразование.</a:t>
            </a:r>
          </a:p>
          <a:p>
            <a:r>
              <a:rPr lang="ru-RU" sz="1400" dirty="0" smtClean="0"/>
              <a:t>      4. </a:t>
            </a:r>
            <a:r>
              <a:rPr lang="ru-RU" sz="1400" b="1" dirty="0" smtClean="0"/>
              <a:t>Развитие связной речи</a:t>
            </a:r>
            <a:r>
              <a:rPr lang="ru-RU" sz="1400" dirty="0" smtClean="0"/>
              <a:t>:</a:t>
            </a:r>
          </a:p>
          <a:p>
            <a:r>
              <a:rPr lang="ru-RU" sz="1400" dirty="0" smtClean="0"/>
              <a:t>        - диалогическая (разговорная) речь;</a:t>
            </a:r>
          </a:p>
          <a:p>
            <a:r>
              <a:rPr lang="ru-RU" sz="1400" dirty="0" smtClean="0"/>
              <a:t>       - монологическая (рассказывание).</a:t>
            </a:r>
          </a:p>
          <a:p>
            <a:r>
              <a:rPr lang="ru-RU" sz="1400" dirty="0" smtClean="0"/>
              <a:t>      5. </a:t>
            </a:r>
            <a:r>
              <a:rPr lang="ru-RU" sz="1400" b="1" dirty="0" smtClean="0"/>
              <a:t>Воспитание любви и интереса к художественному слову</a:t>
            </a:r>
            <a:r>
              <a:rPr lang="ru-RU" sz="1400" dirty="0" smtClean="0"/>
              <a:t>.</a:t>
            </a:r>
          </a:p>
          <a:p>
            <a:r>
              <a:rPr lang="ru-RU" sz="1400" dirty="0" smtClean="0"/>
              <a:t>      6. </a:t>
            </a:r>
            <a:r>
              <a:rPr lang="ru-RU" sz="1400" b="1" dirty="0" smtClean="0"/>
              <a:t>Формирование элементарного осознания явлений языка и речи</a:t>
            </a:r>
            <a:r>
              <a:rPr lang="ru-RU" sz="1400" dirty="0" smtClean="0"/>
              <a:t> (различие звука и слова, нахождение места звука в слове).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581650" algn="l"/>
                <a:tab pos="5851525" algn="l"/>
              </a:tabLst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l"/>
                <a:tab pos="5851525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428596" y="0"/>
            <a:ext cx="7572428" cy="6771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l"/>
                <a:tab pos="5851525" algn="l"/>
              </a:tabLs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l"/>
                <a:tab pos="5851525" algn="l"/>
              </a:tabLst>
            </a:pPr>
            <a:endParaRPr lang="ru-RU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l"/>
                <a:tab pos="5851525" algn="l"/>
              </a:tabLs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l"/>
                <a:tab pos="5851525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ОБРАЗОВАТЕЛЬНАЯ ОБЛАСТЬ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l"/>
                <a:tab pos="5851525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«Познавательное развитие»</a:t>
            </a:r>
            <a:endParaRPr kumimoji="0" lang="ru-RU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l"/>
                <a:tab pos="5851525" algn="l"/>
              </a:tabLst>
            </a:pPr>
            <a:r>
              <a:rPr kumimoji="0" lang="ru-RU" sz="1400" b="1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ЦЕЛЬ: </a:t>
            </a:r>
            <a:r>
              <a:rPr kumimoji="0" lang="ru-RU" sz="1400" i="1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развитие познавательных интересов и познавательных способностей детей, которые можно подразделить на сенсорные, интеллектуально – познавательные и интеллектуально - творческие</a:t>
            </a:r>
            <a:endParaRPr kumimoji="0" lang="ru-RU" sz="140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l"/>
                <a:tab pos="5851525" algn="l"/>
              </a:tabLst>
            </a:pPr>
            <a:r>
              <a:rPr kumimoji="0" lang="ru-RU" sz="1400" i="1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</a:t>
            </a:r>
            <a:r>
              <a:rPr kumimoji="0" lang="ru-RU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Задачи познавательного развития</a:t>
            </a:r>
            <a:endParaRPr kumimoji="0" lang="ru-RU" sz="1400" b="1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l"/>
                <a:tab pos="5851525" algn="l"/>
              </a:tabLst>
            </a:pPr>
            <a:r>
              <a:rPr kumimoji="0" lang="ru-RU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соответствии с ФГОС дошкольного образования в соответствии ЭРС и УМК</a:t>
            </a:r>
            <a:endParaRPr kumimoji="0" lang="ru-RU" sz="1400" b="1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581650" algn="l"/>
                <a:tab pos="5851525" algn="l"/>
              </a:tabLst>
            </a:pPr>
            <a:r>
              <a:rPr kumimoji="0" lang="ru-RU" sz="140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Развитие интересов детей, любознательности и познавательной мотивации</a:t>
            </a:r>
            <a:endParaRPr kumimoji="0" lang="ru-RU" sz="140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581650" algn="l"/>
                <a:tab pos="5851525" algn="l"/>
              </a:tabLst>
            </a:pPr>
            <a:r>
              <a:rPr kumimoji="0" lang="ru-RU" sz="140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Формирование познава­тельных действий, становление сознания.</a:t>
            </a:r>
            <a:endParaRPr kumimoji="0" lang="ru-RU" sz="140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581650" algn="l"/>
                <a:tab pos="5851525" algn="l"/>
              </a:tabLst>
            </a:pPr>
            <a:r>
              <a:rPr kumimoji="0" lang="ru-RU" sz="140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Развитие воображения и твор­ческой активности.</a:t>
            </a:r>
            <a:endParaRPr kumimoji="0" lang="ru-RU" sz="140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581650" algn="l"/>
                <a:tab pos="5851525" algn="l"/>
              </a:tabLst>
            </a:pPr>
            <a:r>
              <a:rPr kumimoji="0" lang="ru-RU" sz="140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Формирование первичных представлений о себе, дру­гих людях, объектах окружающего мира, о свойствах и отношениях объектов окружающего мира (форме, цвете, размере, материале, звучании, ритме, темпе, количестве, числе, части и целом, пространстве и времени, движе­нии и покое, причинах и следствиях и др.), о малой родине и Отечестве, представлений о </a:t>
            </a:r>
            <a:r>
              <a:rPr kumimoji="0" lang="ru-RU" sz="140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социокультурных</a:t>
            </a:r>
            <a:r>
              <a:rPr kumimoji="0" lang="ru-RU" sz="140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ценностях нашего народа, об отечест­венных традициях и праздниках.</a:t>
            </a:r>
            <a:endParaRPr kumimoji="0" lang="ru-RU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581650" algn="l"/>
                <a:tab pos="5851525" algn="l"/>
              </a:tabLst>
            </a:pPr>
            <a:r>
              <a:rPr kumimoji="0" lang="ru-RU" sz="1400" i="0" u="none" strike="noStrike" cap="none" normalizeH="0" baseline="0" dirty="0" smtClean="0" bmk="bookmark202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Формирование первичных представлений о планете Земля как общем доме людей, об особенностях ее природы, многообразии стран и народов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мира.</a:t>
            </a:r>
            <a:endParaRPr kumimoji="0" lang="ru-RU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l"/>
                <a:tab pos="5851525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Направления работы по познавательному развитию детей: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581650" algn="l"/>
                <a:tab pos="5851525" algn="l"/>
              </a:tabLst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Ознакомление с предметным   окружением</a:t>
            </a:r>
            <a:endParaRPr kumimoji="0" lang="ru-RU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581650" algn="l"/>
                <a:tab pos="5851525" algn="l"/>
              </a:tabLst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Развитие познавательно – исследовательской и продуктивной (конструктивной) деятельности</a:t>
            </a:r>
            <a:endParaRPr kumimoji="0" lang="ru-RU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581650" algn="l"/>
                <a:tab pos="5851525" algn="l"/>
              </a:tabLst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Ознакомление с социальным миром</a:t>
            </a:r>
            <a:endParaRPr kumimoji="0" lang="ru-RU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581650" algn="l"/>
                <a:tab pos="5851525" algn="l"/>
              </a:tabLst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Формирование элементарных  математических представлений                          </a:t>
            </a:r>
            <a:endParaRPr kumimoji="0" lang="ru-RU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581650" algn="l"/>
                <a:tab pos="5851525" algn="l"/>
              </a:tabLst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Ознакомление с миром природы</a:t>
            </a:r>
            <a:endParaRPr kumimoji="0" lang="ru-RU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l"/>
                <a:tab pos="5851525" algn="l"/>
              </a:tabLst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457200"/>
            <a:ext cx="3017838" cy="7938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0" y="465138"/>
            <a:ext cx="21993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642910" y="428604"/>
            <a:ext cx="7358114" cy="5293757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l"/>
                <a:tab pos="5851525" algn="l"/>
              </a:tabLst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l"/>
                <a:tab pos="5851525" algn="l"/>
              </a:tabLst>
            </a:pPr>
            <a:endParaRPr lang="ru-RU" sz="16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l"/>
                <a:tab pos="5851525" algn="l"/>
              </a:tabLs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ОБРАЗОВАТЕЛЬНАЯ ОБЛАСТЬ</a:t>
            </a:r>
            <a:r>
              <a:rPr lang="ru-RU" sz="8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  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«Художественно – эстетическое развитие»</a:t>
            </a:r>
            <a:endParaRPr kumimoji="0" lang="ru-RU" sz="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l"/>
                <a:tab pos="5851525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ЦЕЛЬ: 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воспитание художественных способностей детей, главной из которых является эмоциональная отзывчивость на средства художественной выразительности, свойственные разным видам искусства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l"/>
                <a:tab pos="5851525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Задачи художественно - эстетического развития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l"/>
                <a:tab pos="5851525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соответствии с ФГОС дошкольного образования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581650" algn="l"/>
                <a:tab pos="58515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Развитие пред­посылок ценностно-смыслового восприятия и понимания произведений искусства (словесного, музыкального, изобразительного), мира природы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581650" algn="l"/>
                <a:tab pos="58515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Становление эстетического отношения к окружающему миру.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581650" algn="l"/>
                <a:tab pos="58515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Формирова­ние элементарных представлений о видах искусства.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581650" algn="l"/>
                <a:tab pos="58515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Восприятие музыки, художественной литературы, фольклора.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581650" algn="l"/>
                <a:tab pos="58515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Стимулирование сопереживания персонажам художественных произведений; реализацию самостоятельной творческой деятельности детей (изобразительной, конструктивно-модельной, музыкальной и др.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l"/>
                <a:tab pos="5851525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                                                                                                   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l"/>
                <a:tab pos="5851525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Задачи образовательной области «Художественно - эстетическое развитие»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l"/>
                <a:tab pos="5851525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соответствии с ЭРС  и УМК « Изучаем русский язык»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ЭРС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l"/>
                <a:tab pos="5851525" algn="l"/>
              </a:tabLst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457200"/>
            <a:ext cx="3017838" cy="7938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285720" y="-1143032"/>
            <a:ext cx="7929618" cy="6617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solidFill>
                <a:srgbClr val="000000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solidFill>
                <a:srgbClr val="000000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algn="ctr"/>
            <a:r>
              <a:rPr lang="ru-RU" altLang="ru-RU" sz="2000" b="1" u="sng" dirty="0" smtClean="0">
                <a:latin typeface="Times New Roman" pitchFamily="18" charset="0"/>
                <a:cs typeface="Arial" pitchFamily="34" charset="0"/>
              </a:rPr>
              <a:t>Организационный  раздел</a:t>
            </a:r>
          </a:p>
          <a:p>
            <a:pPr marL="0" lvl="1">
              <a:buClr>
                <a:srgbClr val="990000"/>
              </a:buClr>
              <a:buFont typeface="Wingdings" pitchFamily="2" charset="2"/>
              <a:buChar char="ü"/>
            </a:pPr>
            <a:r>
              <a:rPr lang="ru-RU" altLang="ru-RU" sz="2000" b="1" dirty="0" smtClean="0">
                <a:latin typeface="Times New Roman" pitchFamily="18" charset="0"/>
                <a:cs typeface="Arial" pitchFamily="34" charset="0"/>
              </a:rPr>
              <a:t>описание материально-технического обеспечения Программы, </a:t>
            </a:r>
          </a:p>
          <a:p>
            <a:pPr>
              <a:buClr>
                <a:srgbClr val="990000"/>
              </a:buClr>
              <a:buFont typeface="Wingdings" pitchFamily="2" charset="2"/>
              <a:buChar char="ü"/>
            </a:pPr>
            <a:r>
              <a:rPr lang="ru-RU" altLang="ru-RU" sz="2000" b="1" dirty="0" smtClean="0">
                <a:latin typeface="Times New Roman" pitchFamily="18" charset="0"/>
                <a:cs typeface="Arial" pitchFamily="34" charset="0"/>
              </a:rPr>
              <a:t>обеспеченность методическими материалами и средствами обучения и воспитания, </a:t>
            </a:r>
          </a:p>
          <a:p>
            <a:pPr>
              <a:buClr>
                <a:srgbClr val="990000"/>
              </a:buClr>
              <a:buFont typeface="Wingdings" pitchFamily="2" charset="2"/>
              <a:buChar char="ü"/>
            </a:pPr>
            <a:r>
              <a:rPr lang="ru-RU" altLang="ru-RU" sz="2000" b="1" dirty="0" smtClean="0">
                <a:latin typeface="Times New Roman" pitchFamily="18" charset="0"/>
                <a:cs typeface="Arial" pitchFamily="34" charset="0"/>
              </a:rPr>
              <a:t>распорядок и /или режим дня, особенности традиционных событий, праздников, мероприятий, </a:t>
            </a:r>
          </a:p>
          <a:p>
            <a:pPr>
              <a:buClr>
                <a:srgbClr val="990000"/>
              </a:buClr>
              <a:buFont typeface="Wingdings" pitchFamily="2" charset="2"/>
              <a:buChar char="ü"/>
            </a:pPr>
            <a:r>
              <a:rPr lang="ru-RU" altLang="ru-RU" sz="2000" b="1" dirty="0" smtClean="0">
                <a:latin typeface="Times New Roman" pitchFamily="18" charset="0"/>
                <a:cs typeface="Arial" pitchFamily="34" charset="0"/>
              </a:rPr>
              <a:t>особенности организации развивающей предметно-пространственной 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Материально-техническое обеспечение программы.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Развивающая предметно-пространственная среда обеспечивает максимальную реализацию образовательного потенциала пространства МБДОУ, группы и участка, материалов, оборудования и инвентаря для развития детей дошкольного возраста в соответствии с особенностями каждого возрастного этапа, охраны и укрепления их здоровья, возможность общения и совместной деятельности детей (в том числе детей разного возраста) и взрослых,  двигательной активности детей, а также возможности для уединения.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Развивающая предметно-пространственная среда должна обеспечивать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: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реализацию различных образовательных программ;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учет национально-культурных, климатических условий, в которых осуществляется  образовательная деятельность; учет возрастных особенностей детей.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Развивающая  среда  построена  на  следующих  принципах: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1) насыщенность;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2) </a:t>
            </a: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трансформируемость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;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3) </a:t>
            </a: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полифункциональность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;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4) вариативность;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5) доступность; </a:t>
            </a:r>
            <a:endParaRPr lang="ru-RU" sz="1200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6) безопасность.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235</TotalTime>
  <Words>1735</Words>
  <Application>Microsoft Office PowerPoint</Application>
  <PresentationFormat>Экран (4:3)</PresentationFormat>
  <Paragraphs>175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Изящная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Admin</cp:lastModifiedBy>
  <cp:revision>28</cp:revision>
  <dcterms:created xsi:type="dcterms:W3CDTF">2015-03-21T10:39:27Z</dcterms:created>
  <dcterms:modified xsi:type="dcterms:W3CDTF">2019-03-25T12:41:55Z</dcterms:modified>
</cp:coreProperties>
</file>